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98" r:id="rId3"/>
    <p:sldId id="328" r:id="rId4"/>
    <p:sldId id="464" r:id="rId5"/>
    <p:sldId id="461" r:id="rId6"/>
    <p:sldId id="470" r:id="rId7"/>
    <p:sldId id="472" r:id="rId8"/>
    <p:sldId id="471" r:id="rId9"/>
    <p:sldId id="474" r:id="rId10"/>
    <p:sldId id="473" r:id="rId11"/>
    <p:sldId id="483" r:id="rId12"/>
    <p:sldId id="484" r:id="rId13"/>
    <p:sldId id="476" r:id="rId14"/>
    <p:sldId id="477" r:id="rId15"/>
    <p:sldId id="478" r:id="rId16"/>
    <p:sldId id="482" r:id="rId17"/>
    <p:sldId id="479" r:id="rId18"/>
    <p:sldId id="481" r:id="rId19"/>
    <p:sldId id="480" r:id="rId20"/>
    <p:sldId id="485" r:id="rId21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82" y="994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nova/lates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ocs.openstack.org/project-install-guide/ocata/" TargetMode="External"/><Relationship Id="rId4" Type="http://schemas.openxmlformats.org/officeDocument/2006/relationships/hyperlink" Target="https://releases.openstack.org/teams/nova.html#team-caracal-nov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neutron.html#team-caracal-neutron" TargetMode="External"/><Relationship Id="rId2" Type="http://schemas.openxmlformats.org/officeDocument/2006/relationships/hyperlink" Target="https://docs.openstack.org/neutron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keystone.html#team-caracal-keystone" TargetMode="External"/><Relationship Id="rId2" Type="http://schemas.openxmlformats.org/officeDocument/2006/relationships/hyperlink" Target="https://docs.openstack.org/keystone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nova.html#team-caracal-nova" TargetMode="External"/><Relationship Id="rId2" Type="http://schemas.openxmlformats.org/officeDocument/2006/relationships/hyperlink" Target="https://docs.openstack.org/placement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horizon.html#team-caracal-horizon" TargetMode="External"/><Relationship Id="rId2" Type="http://schemas.openxmlformats.org/officeDocument/2006/relationships/hyperlink" Target="https://docs.openstack.org/horizon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cinder.html#team-caracal-cinder" TargetMode="External"/><Relationship Id="rId2" Type="http://schemas.openxmlformats.org/officeDocument/2006/relationships/hyperlink" Target="https://docs.openstack.org/cinder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glance.html#team-caracal-glance" TargetMode="External"/><Relationship Id="rId2" Type="http://schemas.openxmlformats.org/officeDocument/2006/relationships/hyperlink" Target="https://docs.openstack.org/glance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jcloud.jbnu.ac.kr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openstack.org/install-guide/get-started-with-openstack.htm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openstack.org/install-guide/get-started-with-openstack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arch-design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OpenStack (2/2)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CB960-C772-4A4F-0170-56E4154F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최소 구성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5B45B-E8D7-AF0C-D29D-A9920DD2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3"/>
            <a:ext cx="11652010" cy="147241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가장 기본적인 </a:t>
            </a:r>
            <a:r>
              <a:rPr lang="ko-KR" altLang="en-US" dirty="0" err="1"/>
              <a:t>오픈스택</a:t>
            </a:r>
            <a:r>
              <a:rPr lang="ko-KR" altLang="en-US" dirty="0"/>
              <a:t> 구성 방법</a:t>
            </a:r>
            <a:endParaRPr lang="en-US" altLang="ko-KR" dirty="0"/>
          </a:p>
          <a:p>
            <a:r>
              <a:rPr lang="ko-KR" altLang="en-US" dirty="0"/>
              <a:t>실습에서 사용할 구성</a:t>
            </a:r>
            <a:endParaRPr lang="en-US" altLang="ko-KR" dirty="0"/>
          </a:p>
          <a:p>
            <a:pPr lvl="1"/>
            <a:r>
              <a:rPr lang="en-US" altLang="ko-KR" dirty="0"/>
              <a:t>Storage </a:t>
            </a:r>
            <a:r>
              <a:rPr lang="ko-KR" altLang="en-US" dirty="0"/>
              <a:t>노드를 별도로 두지 않고</a:t>
            </a:r>
            <a:r>
              <a:rPr lang="en-US" altLang="ko-KR" dirty="0"/>
              <a:t>, Controller </a:t>
            </a:r>
            <a:r>
              <a:rPr lang="ko-KR" altLang="en-US" dirty="0"/>
              <a:t>혹은 </a:t>
            </a:r>
            <a:r>
              <a:rPr lang="en-US" altLang="ko-KR" dirty="0"/>
              <a:t>Compute </a:t>
            </a:r>
            <a:r>
              <a:rPr lang="ko-KR" altLang="en-US" dirty="0"/>
              <a:t>를 활용할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3EE001-215F-1943-9741-47091C0C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51684B-B970-FF60-CABD-B3EA0914FC36}"/>
              </a:ext>
            </a:extLst>
          </p:cNvPr>
          <p:cNvSpPr/>
          <p:nvPr/>
        </p:nvSpPr>
        <p:spPr>
          <a:xfrm>
            <a:off x="2322175" y="2558595"/>
            <a:ext cx="1871331" cy="35545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EA8A0-5255-2542-A5B1-E78219060DAD}"/>
              </a:ext>
            </a:extLst>
          </p:cNvPr>
          <p:cNvSpPr/>
          <p:nvPr/>
        </p:nvSpPr>
        <p:spPr>
          <a:xfrm>
            <a:off x="4827914" y="2903652"/>
            <a:ext cx="1871331" cy="2597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CCB04-D9CE-3B8F-D0EB-FFAAA302C367}"/>
              </a:ext>
            </a:extLst>
          </p:cNvPr>
          <p:cNvSpPr txBox="1"/>
          <p:nvPr/>
        </p:nvSpPr>
        <p:spPr>
          <a:xfrm>
            <a:off x="2536513" y="6125030"/>
            <a:ext cx="144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1F385-2EE0-A0BA-002D-9035CA8EE90C}"/>
              </a:ext>
            </a:extLst>
          </p:cNvPr>
          <p:cNvSpPr txBox="1"/>
          <p:nvPr/>
        </p:nvSpPr>
        <p:spPr>
          <a:xfrm>
            <a:off x="4994708" y="550070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Compute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EF7C8A-8619-CAF2-D22B-FFFB3BC76A0A}"/>
              </a:ext>
            </a:extLst>
          </p:cNvPr>
          <p:cNvSpPr/>
          <p:nvPr/>
        </p:nvSpPr>
        <p:spPr>
          <a:xfrm>
            <a:off x="2459142" y="2668935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82A4E-963D-7B68-DEA8-D3426A33600F}"/>
              </a:ext>
            </a:extLst>
          </p:cNvPr>
          <p:cNvSpPr/>
          <p:nvPr/>
        </p:nvSpPr>
        <p:spPr>
          <a:xfrm>
            <a:off x="2459142" y="314646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03E3F-7132-D9F7-0DAB-7C676C1865ED}"/>
              </a:ext>
            </a:extLst>
          </p:cNvPr>
          <p:cNvSpPr/>
          <p:nvPr/>
        </p:nvSpPr>
        <p:spPr>
          <a:xfrm>
            <a:off x="2459142" y="3624001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Keystone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C30C0-D9AC-68DD-6555-8DC495FA09C9}"/>
              </a:ext>
            </a:extLst>
          </p:cNvPr>
          <p:cNvSpPr/>
          <p:nvPr/>
        </p:nvSpPr>
        <p:spPr>
          <a:xfrm>
            <a:off x="2459142" y="4101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57E5B-509B-1CB1-89E4-F61E0542F5BC}"/>
              </a:ext>
            </a:extLst>
          </p:cNvPr>
          <p:cNvSpPr/>
          <p:nvPr/>
        </p:nvSpPr>
        <p:spPr>
          <a:xfrm>
            <a:off x="4960847" y="301399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661EB-456C-A1E8-6123-AD7C3CB10A55}"/>
              </a:ext>
            </a:extLst>
          </p:cNvPr>
          <p:cNvSpPr/>
          <p:nvPr/>
        </p:nvSpPr>
        <p:spPr>
          <a:xfrm>
            <a:off x="4960847" y="3491526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E1305B-6C7D-35AB-D7DE-37588D3C2554}"/>
              </a:ext>
            </a:extLst>
          </p:cNvPr>
          <p:cNvSpPr/>
          <p:nvPr/>
        </p:nvSpPr>
        <p:spPr>
          <a:xfrm>
            <a:off x="2459142" y="4578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Horizon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A3C3-46C8-6DEA-EEF9-8DF60076C240}"/>
              </a:ext>
            </a:extLst>
          </p:cNvPr>
          <p:cNvSpPr/>
          <p:nvPr/>
        </p:nvSpPr>
        <p:spPr>
          <a:xfrm>
            <a:off x="7338714" y="2908279"/>
            <a:ext cx="1871331" cy="2597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89FCA-16C9-190F-EA4C-73CDCE379F6E}"/>
              </a:ext>
            </a:extLst>
          </p:cNvPr>
          <p:cNvSpPr txBox="1"/>
          <p:nvPr/>
        </p:nvSpPr>
        <p:spPr>
          <a:xfrm>
            <a:off x="7505508" y="549615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C19D6D-E893-6FF0-38ED-12DCDDED7AE6}"/>
              </a:ext>
            </a:extLst>
          </p:cNvPr>
          <p:cNvSpPr/>
          <p:nvPr/>
        </p:nvSpPr>
        <p:spPr>
          <a:xfrm>
            <a:off x="7475682" y="302195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Cinder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1E13F-6C1B-7197-23C5-A080D7AA94E8}"/>
              </a:ext>
            </a:extLst>
          </p:cNvPr>
          <p:cNvSpPr/>
          <p:nvPr/>
        </p:nvSpPr>
        <p:spPr>
          <a:xfrm>
            <a:off x="4960847" y="4923591"/>
            <a:ext cx="1597394" cy="3718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KVM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B51955-F36E-B8A8-FB9A-D34D8AB6AF09}"/>
              </a:ext>
            </a:extLst>
          </p:cNvPr>
          <p:cNvSpPr/>
          <p:nvPr/>
        </p:nvSpPr>
        <p:spPr>
          <a:xfrm>
            <a:off x="2459140" y="5505334"/>
            <a:ext cx="1597394" cy="5733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MariaDB</a:t>
            </a:r>
            <a:br>
              <a:rPr lang="en-US" altLang="ko-KR" dirty="0"/>
            </a:br>
            <a:r>
              <a:rPr lang="en-US" altLang="ko-KR" dirty="0"/>
              <a:t>RabbitMQ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99186-0AD3-D4D4-35E8-12F2A7D09EB0}"/>
              </a:ext>
            </a:extLst>
          </p:cNvPr>
          <p:cNvSpPr/>
          <p:nvPr/>
        </p:nvSpPr>
        <p:spPr>
          <a:xfrm>
            <a:off x="7475682" y="4923591"/>
            <a:ext cx="1597394" cy="3718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iSCSI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6A75B3-DEB5-55DC-78DB-A950F3C58D1C}"/>
              </a:ext>
            </a:extLst>
          </p:cNvPr>
          <p:cNvSpPr/>
          <p:nvPr/>
        </p:nvSpPr>
        <p:spPr>
          <a:xfrm>
            <a:off x="2459140" y="5055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Glance</a:t>
            </a:r>
          </a:p>
        </p:txBody>
      </p:sp>
    </p:spTree>
    <p:extLst>
      <p:ext uri="{BB962C8B-B14F-4D97-AF65-F5344CB8AC3E}">
        <p14:creationId xmlns:p14="http://schemas.microsoft.com/office/powerpoint/2010/main" val="46698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07A1B-53EC-2082-FE22-5B066EC6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컨트롤러와 </a:t>
            </a:r>
            <a:r>
              <a:rPr lang="ko-KR" altLang="en-US" dirty="0" err="1"/>
              <a:t>컴퓨트</a:t>
            </a:r>
            <a:r>
              <a:rPr lang="ko-KR" altLang="en-US" dirty="0"/>
              <a:t> 양쪽에 서비스가 있는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B83CB-BFEC-3487-BC65-18263F35F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Nova,</a:t>
            </a:r>
            <a:r>
              <a:rPr lang="ko-KR" altLang="en-US" dirty="0"/>
              <a:t> </a:t>
            </a:r>
            <a:r>
              <a:rPr lang="en-US" altLang="ko-KR" dirty="0"/>
              <a:t>Neutron</a:t>
            </a:r>
            <a:r>
              <a:rPr lang="ko-KR" altLang="en-US" dirty="0"/>
              <a:t> 의 경우</a:t>
            </a:r>
            <a:r>
              <a:rPr lang="en-US" altLang="ko-KR" dirty="0"/>
              <a:t>, </a:t>
            </a:r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 err="1"/>
              <a:t>컴퓨트</a:t>
            </a:r>
            <a:r>
              <a:rPr lang="ko-KR" altLang="en-US" dirty="0"/>
              <a:t> 양쪽에 서비스가 동작함</a:t>
            </a:r>
            <a:endParaRPr lang="en-US" altLang="ko-KR" dirty="0"/>
          </a:p>
          <a:p>
            <a:r>
              <a:rPr lang="en-US" altLang="ko-KR" dirty="0"/>
              <a:t>Master-Worker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ko-KR" altLang="en-US" dirty="0"/>
              <a:t>컨트롤러 측 서비스</a:t>
            </a:r>
            <a:r>
              <a:rPr lang="en-US" altLang="ko-KR" dirty="0"/>
              <a:t>: </a:t>
            </a:r>
            <a:r>
              <a:rPr lang="ko-KR" altLang="en-US" dirty="0"/>
              <a:t>전체를 관리하는 역할</a:t>
            </a:r>
            <a:endParaRPr lang="en-US" altLang="ko-KR" dirty="0"/>
          </a:p>
          <a:p>
            <a:pPr lvl="1"/>
            <a:r>
              <a:rPr lang="ko-KR" altLang="en-US" dirty="0" err="1"/>
              <a:t>컴퓨트</a:t>
            </a:r>
            <a:r>
              <a:rPr lang="ko-KR" altLang="en-US" dirty="0"/>
              <a:t> 측 서비스</a:t>
            </a:r>
            <a:r>
              <a:rPr lang="en-US" altLang="ko-KR" dirty="0"/>
              <a:t>:</a:t>
            </a:r>
            <a:r>
              <a:rPr lang="ko-KR" altLang="en-US" dirty="0"/>
              <a:t> 각 노드에서 실제 어떤 동작을 수행하는 역할</a:t>
            </a:r>
            <a:endParaRPr lang="en-US" altLang="ko-KR" dirty="0"/>
          </a:p>
          <a:p>
            <a:r>
              <a:rPr lang="en-US" altLang="ko-KR" dirty="0"/>
              <a:t>Nova</a:t>
            </a:r>
          </a:p>
          <a:p>
            <a:pPr lvl="1"/>
            <a:r>
              <a:rPr lang="ko-KR" altLang="en-US" dirty="0"/>
              <a:t>컨트롤러</a:t>
            </a:r>
            <a:r>
              <a:rPr lang="en-US" altLang="ko-KR" dirty="0"/>
              <a:t>: API, Scheduler, Conductor, </a:t>
            </a:r>
            <a:r>
              <a:rPr lang="en-US" altLang="ko-KR" dirty="0" err="1"/>
              <a:t>Novncproxy</a:t>
            </a:r>
            <a:endParaRPr lang="en-US" altLang="ko-KR" dirty="0"/>
          </a:p>
          <a:p>
            <a:pPr lvl="1"/>
            <a:r>
              <a:rPr lang="ko-KR" altLang="en-US" dirty="0" err="1"/>
              <a:t>컴퓨트</a:t>
            </a:r>
            <a:r>
              <a:rPr lang="en-US" altLang="ko-KR" dirty="0"/>
              <a:t>: Compute</a:t>
            </a:r>
          </a:p>
          <a:p>
            <a:r>
              <a:rPr lang="en-US" altLang="ko-KR" dirty="0"/>
              <a:t>Neutron</a:t>
            </a:r>
          </a:p>
          <a:p>
            <a:pPr lvl="1"/>
            <a:r>
              <a:rPr lang="ko-KR" altLang="en-US" dirty="0"/>
              <a:t>컨트롤러</a:t>
            </a:r>
            <a:r>
              <a:rPr lang="en-US" altLang="ko-KR" dirty="0"/>
              <a:t>: Server,</a:t>
            </a:r>
            <a:r>
              <a:rPr lang="ko-KR" altLang="en-US" dirty="0"/>
              <a:t> </a:t>
            </a:r>
            <a:r>
              <a:rPr lang="en-US" altLang="ko-KR" dirty="0"/>
              <a:t>DHCP-agent,</a:t>
            </a:r>
            <a:r>
              <a:rPr lang="ko-KR" altLang="en-US" dirty="0"/>
              <a:t> </a:t>
            </a:r>
            <a:r>
              <a:rPr lang="en-US" altLang="ko-KR" dirty="0"/>
              <a:t>Metadata-agent, L3-agent, </a:t>
            </a:r>
            <a:r>
              <a:rPr lang="en-US" altLang="ko-KR" dirty="0" err="1"/>
              <a:t>Openvswitch</a:t>
            </a:r>
            <a:r>
              <a:rPr lang="en-US" altLang="ko-KR" dirty="0"/>
              <a:t>-agent, </a:t>
            </a:r>
            <a:r>
              <a:rPr lang="en-US" altLang="ko-KR" dirty="0" err="1"/>
              <a:t>ovs-cleantup</a:t>
            </a:r>
            <a:endParaRPr lang="en-US" altLang="ko-KR" dirty="0"/>
          </a:p>
          <a:p>
            <a:pPr lvl="1"/>
            <a:r>
              <a:rPr lang="ko-KR" altLang="en-US" dirty="0" err="1"/>
              <a:t>컴퓨트</a:t>
            </a:r>
            <a:r>
              <a:rPr lang="en-US" altLang="ko-KR" dirty="0"/>
              <a:t>: </a:t>
            </a:r>
            <a:r>
              <a:rPr lang="en-US" altLang="ko-KR" dirty="0" err="1"/>
              <a:t>Openvswitch</a:t>
            </a:r>
            <a:r>
              <a:rPr lang="en-US" altLang="ko-KR" dirty="0"/>
              <a:t>-agent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4E1210-34AC-7AB9-7485-283ED801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97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4021-BE10-AEF7-FD12-A27B59F2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Nova </a:t>
            </a:r>
            <a:r>
              <a:rPr lang="ko-KR" altLang="en-US" dirty="0"/>
              <a:t>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1B820-6E73-2CC9-46D0-45B7F094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8822E9E-C8F5-177A-74E8-E1B837EAA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9274" y="965200"/>
            <a:ext cx="6690602" cy="55467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3D26FD-D816-B397-1107-0689993D5669}"/>
              </a:ext>
            </a:extLst>
          </p:cNvPr>
          <p:cNvSpPr/>
          <p:nvPr/>
        </p:nvSpPr>
        <p:spPr>
          <a:xfrm>
            <a:off x="5003321" y="4804913"/>
            <a:ext cx="1380226" cy="17070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28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83341-1F09-7B6B-FF10-5C55DB72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8BD28-5171-979C-2E53-3D616EF1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 dirty="0"/>
              <a:t>가상 머신(VM) 인스턴스를 생성, 관리, 배포하는 컴퓨팅 자원 관리 서비스</a:t>
            </a:r>
          </a:p>
          <a:p>
            <a:pPr lvl="0"/>
            <a:r>
              <a:rPr lang="ko-KR" altLang="ko-KR" dirty="0"/>
              <a:t>주요 기능</a:t>
            </a:r>
          </a:p>
          <a:p>
            <a:pPr lvl="1"/>
            <a:r>
              <a:rPr lang="ko-KR" altLang="ko-KR" dirty="0"/>
              <a:t>VM 인스턴스 생성, 삭제, 스케일링</a:t>
            </a:r>
          </a:p>
          <a:p>
            <a:pPr lvl="1"/>
            <a:r>
              <a:rPr lang="ko-KR" altLang="ko-KR" dirty="0" err="1"/>
              <a:t>하이퍼바이저와의</a:t>
            </a:r>
            <a:r>
              <a:rPr lang="ko-KR" altLang="ko-KR" dirty="0"/>
              <a:t> 연동을 통해 물리적 자원을 가상화</a:t>
            </a:r>
          </a:p>
          <a:p>
            <a:pPr lvl="1"/>
            <a:r>
              <a:rPr lang="ko-KR" altLang="ko-KR" dirty="0"/>
              <a:t>스케줄러를 통해 적절한 호스트에 인스턴스 배치</a:t>
            </a:r>
          </a:p>
          <a:p>
            <a:pPr lvl="0"/>
            <a:r>
              <a:rPr lang="ko-KR" altLang="ko-KR" dirty="0"/>
              <a:t>연계</a:t>
            </a:r>
            <a:endParaRPr lang="en-US" altLang="ko-KR" dirty="0"/>
          </a:p>
          <a:p>
            <a:pPr lvl="1"/>
            <a:r>
              <a:rPr lang="ko-KR" altLang="ko-KR" dirty="0" err="1"/>
              <a:t>Keystone을</a:t>
            </a:r>
            <a:r>
              <a:rPr lang="ko-KR" altLang="ko-KR" dirty="0"/>
              <a:t> 통해 인증 및 권한 관리</a:t>
            </a:r>
            <a:endParaRPr lang="en-US" altLang="ko-KR" dirty="0"/>
          </a:p>
          <a:p>
            <a:pPr lvl="1"/>
            <a:r>
              <a:rPr lang="ko-KR" altLang="ko-KR" dirty="0" err="1"/>
              <a:t>Neutron을</a:t>
            </a:r>
            <a:r>
              <a:rPr lang="ko-KR" altLang="ko-KR" dirty="0"/>
              <a:t> 통해 네트워크 설정</a:t>
            </a:r>
            <a:endParaRPr lang="en-US" altLang="ko-KR" dirty="0"/>
          </a:p>
          <a:p>
            <a:pPr lvl="1"/>
            <a:r>
              <a:rPr lang="ko-KR" altLang="ko-KR" dirty="0" err="1"/>
              <a:t>Cinder를</a:t>
            </a:r>
            <a:r>
              <a:rPr lang="ko-KR" altLang="ko-KR" dirty="0"/>
              <a:t> 통해 블록 스토리지 연결</a:t>
            </a:r>
            <a:endParaRPr lang="en-US" altLang="ko-KR" dirty="0"/>
          </a:p>
          <a:p>
            <a:pPr lvl="1"/>
            <a:r>
              <a:rPr lang="en-US" altLang="ko-KR" dirty="0"/>
              <a:t>Glance</a:t>
            </a:r>
            <a:r>
              <a:rPr lang="ko-KR" altLang="en-US" dirty="0"/>
              <a:t>를 통해 </a:t>
            </a:r>
            <a:r>
              <a:rPr lang="en-US" altLang="ko-KR" dirty="0"/>
              <a:t>VM </a:t>
            </a:r>
            <a:r>
              <a:rPr lang="ko-KR" altLang="en-US" dirty="0"/>
              <a:t>이미지 관리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3DA1B8-6E70-B556-6E5A-5FC87F75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D46DC6A-0DDA-102A-4F1D-E5217B285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577" y="4135927"/>
            <a:ext cx="2144761" cy="179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049656-6FCD-C379-0B13-F237554CC0F8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Nova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Compute Service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4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5"/>
              </a:rPr>
              <a:t>View the install guide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6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 연결을 관리하고</a:t>
            </a:r>
            <a:r>
              <a:rPr lang="en-US" altLang="ko-KR" dirty="0"/>
              <a:t>, </a:t>
            </a:r>
            <a:r>
              <a:rPr lang="ko-KR" altLang="en-US" dirty="0"/>
              <a:t>가상 네트워크</a:t>
            </a:r>
            <a:r>
              <a:rPr lang="en-US" altLang="ko-KR" dirty="0"/>
              <a:t>, </a:t>
            </a:r>
            <a:r>
              <a:rPr lang="ko-KR" altLang="en-US" dirty="0" err="1"/>
              <a:t>서브넷</a:t>
            </a:r>
            <a:r>
              <a:rPr lang="en-US" altLang="ko-KR" dirty="0"/>
              <a:t>, </a:t>
            </a:r>
            <a:r>
              <a:rPr lang="ko-KR" altLang="en-US" dirty="0"/>
              <a:t>라우터 등을 구성하는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간 네트워크 연결 설정</a:t>
            </a:r>
            <a:endParaRPr lang="en-US" altLang="ko-KR" dirty="0"/>
          </a:p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</a:t>
            </a:r>
            <a:r>
              <a:rPr lang="en-US" altLang="ko-KR" dirty="0"/>
              <a:t>IP, </a:t>
            </a:r>
            <a:r>
              <a:rPr lang="ko-KR" altLang="en-US" dirty="0"/>
              <a:t>보안 그룹</a:t>
            </a:r>
            <a:r>
              <a:rPr lang="en-US" altLang="ko-KR" dirty="0"/>
              <a:t>, </a:t>
            </a:r>
            <a:r>
              <a:rPr lang="ko-KR" altLang="en-US" dirty="0"/>
              <a:t>네트워크 정책 관리</a:t>
            </a:r>
            <a:endParaRPr lang="en-US" altLang="ko-KR" dirty="0"/>
          </a:p>
          <a:p>
            <a:pPr lvl="1"/>
            <a:r>
              <a:rPr lang="ko-KR" altLang="en-US" dirty="0"/>
              <a:t>외부 네트워크와의 연결을 위한 라우터 및 네트워크 주소 변환</a:t>
            </a:r>
            <a:r>
              <a:rPr lang="en-US" altLang="ko-KR" dirty="0"/>
              <a:t>(NAT) </a:t>
            </a:r>
            <a:r>
              <a:rPr lang="ko-KR" altLang="en-US" dirty="0"/>
              <a:t>기능</a:t>
            </a:r>
            <a:endParaRPr lang="en-US" altLang="ko-KR" dirty="0"/>
          </a:p>
          <a:p>
            <a:r>
              <a:rPr lang="ko-KR" altLang="en-US" dirty="0"/>
              <a:t>연계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통합되어 </a:t>
            </a:r>
            <a:r>
              <a:rPr lang="en-US" altLang="ko-KR" dirty="0"/>
              <a:t>VM</a:t>
            </a:r>
            <a:r>
              <a:rPr lang="ko-KR" altLang="en-US" dirty="0"/>
              <a:t>의 네트워크 설정 제공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Neutron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Networking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DC23B511-10EE-E4FD-379C-EF187F06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999" y="4455863"/>
            <a:ext cx="1630973" cy="13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05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Keystone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  <a:r>
              <a:rPr lang="en-US" altLang="ko-KR" dirty="0"/>
              <a:t>, </a:t>
            </a:r>
            <a:r>
              <a:rPr lang="ko-KR" altLang="en-US" dirty="0"/>
              <a:t>권한 부여</a:t>
            </a:r>
            <a:r>
              <a:rPr lang="en-US" altLang="ko-KR" dirty="0"/>
              <a:t>, API </a:t>
            </a:r>
            <a:r>
              <a:rPr lang="ko-KR" altLang="en-US" dirty="0"/>
              <a:t>접근 제어 등을 관리하는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인증 토큰 발급 및 관리</a:t>
            </a:r>
            <a:endParaRPr lang="en-US" altLang="ko-KR" dirty="0"/>
          </a:p>
          <a:p>
            <a:pPr lvl="1"/>
            <a:r>
              <a:rPr lang="ko-KR" altLang="en-US" dirty="0"/>
              <a:t>역할 기반 접근 제어</a:t>
            </a:r>
            <a:r>
              <a:rPr lang="en-US" altLang="ko-KR" dirty="0"/>
              <a:t>(RBAC)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서비스 카탈로그 제공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: OpenStack</a:t>
            </a:r>
            <a:r>
              <a:rPr lang="ko-KR" altLang="en-US" dirty="0"/>
              <a:t>의 모든 서비스에 대해 인증 및 권한 관리 기능 제공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Keystone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Identity service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270861DA-AF96-C939-19FB-8F330D32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94" y="4339883"/>
            <a:ext cx="1615948" cy="135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3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Placement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클라우드 자원의 효율적 할당 및 관리 최적화를 위한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가속기 등의 물리적 자원에 대한 추적 및 할당 관리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연계하여 </a:t>
            </a:r>
            <a:r>
              <a:rPr lang="en-US" altLang="ko-KR" dirty="0"/>
              <a:t>VM </a:t>
            </a:r>
            <a:r>
              <a:rPr lang="ko-KR" altLang="en-US" dirty="0"/>
              <a:t>인스턴스에 적절한 리소스를 할당하는 과정 최적화</a:t>
            </a:r>
            <a:endParaRPr lang="en-US" altLang="ko-KR" dirty="0"/>
          </a:p>
          <a:p>
            <a:pPr lvl="1"/>
            <a:r>
              <a:rPr lang="ko-KR" altLang="en-US" dirty="0"/>
              <a:t>리소스 가용성 및 할당에 대한 정보 제공</a:t>
            </a:r>
            <a:endParaRPr lang="en-US" altLang="ko-KR" dirty="0"/>
          </a:p>
          <a:p>
            <a:r>
              <a:rPr lang="ko-KR" altLang="en-US" dirty="0"/>
              <a:t>연계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밀접하게 연동되어 </a:t>
            </a:r>
            <a:r>
              <a:rPr lang="en-US" altLang="ko-KR" dirty="0"/>
              <a:t>VM </a:t>
            </a:r>
            <a:r>
              <a:rPr lang="ko-KR" altLang="en-US" dirty="0"/>
              <a:t>인스턴스 배치 최적화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Placement</a:t>
            </a:r>
          </a:p>
          <a:p>
            <a:pPr algn="l"/>
            <a:r>
              <a:rPr lang="fr-FR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Placement service</a:t>
            </a: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1346402-9B17-F983-B1ED-BAB8C977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89" y="4135927"/>
            <a:ext cx="1849288" cy="15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57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Horizon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OpenStack</a:t>
            </a:r>
            <a:r>
              <a:rPr lang="ko-KR" altLang="en-US" dirty="0"/>
              <a:t>의 모든 서비스를 웹 기반 </a:t>
            </a:r>
            <a:r>
              <a:rPr lang="en-US" altLang="ko-KR" dirty="0"/>
              <a:t>GUI</a:t>
            </a:r>
            <a:r>
              <a:rPr lang="ko-KR" altLang="en-US" dirty="0"/>
              <a:t>로 관리할 수 있게 해주는 대시보드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사용자에게 직관적인 </a:t>
            </a:r>
            <a:r>
              <a:rPr lang="en-US" altLang="ko-KR" dirty="0"/>
              <a:t>UI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네트워크 구성</a:t>
            </a:r>
            <a:r>
              <a:rPr lang="en-US" altLang="ko-KR" dirty="0"/>
              <a:t>, </a:t>
            </a:r>
            <a:r>
              <a:rPr lang="ko-KR" altLang="en-US" dirty="0"/>
              <a:t>스토리지 관리 등 다양한 서비스의 시각적 관리</a:t>
            </a:r>
            <a:endParaRPr lang="en-US" altLang="ko-KR" dirty="0"/>
          </a:p>
          <a:p>
            <a:pPr lvl="1"/>
            <a:r>
              <a:rPr lang="ko-KR" altLang="en-US" dirty="0" err="1"/>
              <a:t>멀티테넌트</a:t>
            </a:r>
            <a:r>
              <a:rPr lang="ko-KR" altLang="en-US" dirty="0"/>
              <a:t> 환경에서의 리소스 모니터링 및 관리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: OpenStack</a:t>
            </a:r>
            <a:r>
              <a:rPr lang="ko-KR" altLang="en-US" dirty="0"/>
              <a:t>의 대부분 서비스에 대한 </a:t>
            </a:r>
            <a:r>
              <a:rPr lang="en-US" altLang="ko-KR" dirty="0"/>
              <a:t>GUI </a:t>
            </a:r>
            <a:r>
              <a:rPr lang="ko-KR" altLang="en-US" dirty="0"/>
              <a:t>제공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Horizon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Dashboard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B71F715C-AFFA-4496-DDE8-85B7D231F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9" y="4223832"/>
            <a:ext cx="1640278" cy="139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41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Cinder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</a:t>
            </a:r>
            <a:r>
              <a:rPr lang="ko-KR" altLang="en-US" dirty="0"/>
              <a:t>에 블록 스토리지</a:t>
            </a:r>
            <a:r>
              <a:rPr lang="en-US" altLang="ko-KR" dirty="0"/>
              <a:t>(</a:t>
            </a:r>
            <a:r>
              <a:rPr lang="ko-KR" altLang="en-US" dirty="0"/>
              <a:t>디스크</a:t>
            </a:r>
            <a:r>
              <a:rPr lang="en-US" altLang="ko-KR" dirty="0"/>
              <a:t>)</a:t>
            </a:r>
            <a:r>
              <a:rPr lang="ko-KR" altLang="en-US" dirty="0"/>
              <a:t>를 제공하고 관리하는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블록 스토리지 볼륨 생성</a:t>
            </a:r>
            <a:r>
              <a:rPr lang="en-US" altLang="ko-KR" dirty="0"/>
              <a:t>, </a:t>
            </a:r>
            <a:r>
              <a:rPr lang="ko-KR" altLang="en-US" dirty="0"/>
              <a:t>연결</a:t>
            </a:r>
            <a:r>
              <a:rPr lang="en-US" altLang="ko-KR" dirty="0"/>
              <a:t>, </a:t>
            </a:r>
            <a:r>
              <a:rPr lang="ko-KR" altLang="en-US" dirty="0"/>
              <a:t>스냅샷 관리</a:t>
            </a:r>
            <a:endParaRPr lang="en-US" altLang="ko-KR" dirty="0"/>
          </a:p>
          <a:p>
            <a:pPr lvl="1"/>
            <a:r>
              <a:rPr lang="en-US" altLang="ko-KR" dirty="0"/>
              <a:t>VM</a:t>
            </a:r>
            <a:r>
              <a:rPr lang="ko-KR" altLang="en-US" dirty="0"/>
              <a:t>에 대한 영구 저장소 제공</a:t>
            </a:r>
            <a:endParaRPr lang="en-US" altLang="ko-KR" dirty="0"/>
          </a:p>
          <a:p>
            <a:pPr lvl="1"/>
            <a:r>
              <a:rPr lang="ko-KR" altLang="en-US" dirty="0"/>
              <a:t>스토리지 </a:t>
            </a:r>
            <a:r>
              <a:rPr lang="ko-KR" altLang="en-US" dirty="0" err="1"/>
              <a:t>백엔드와의</a:t>
            </a:r>
            <a:r>
              <a:rPr lang="ko-KR" altLang="en-US" dirty="0"/>
              <a:t> 통합 관리</a:t>
            </a:r>
            <a:endParaRPr lang="en-US" altLang="ko-KR" dirty="0"/>
          </a:p>
          <a:p>
            <a:r>
              <a:rPr lang="ko-KR" altLang="en-US" dirty="0"/>
              <a:t>연계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연동되어 </a:t>
            </a:r>
            <a:r>
              <a:rPr lang="en-US" altLang="ko-KR" dirty="0"/>
              <a:t>VM</a:t>
            </a:r>
            <a:r>
              <a:rPr lang="ko-KR" altLang="en-US" dirty="0"/>
              <a:t>에 블록 스토리지 연결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Cinder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Block Storage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230B277-295F-88B5-D808-B3C031B9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65" y="4234141"/>
            <a:ext cx="1704797" cy="1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33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33D46-1CA5-B976-3A3F-CA7910BE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Glance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6084-F635-79D0-95FB-E930FB64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이미지를 저장하고 관리하는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디스크 이미지</a:t>
            </a:r>
            <a:r>
              <a:rPr lang="en-US" altLang="ko-KR" dirty="0"/>
              <a:t>)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endParaRPr lang="en-US" altLang="ko-KR" dirty="0"/>
          </a:p>
          <a:p>
            <a:pPr lvl="1"/>
            <a:r>
              <a:rPr lang="ko-KR" altLang="en-US" dirty="0"/>
              <a:t>다양한 이미지 포맷</a:t>
            </a:r>
            <a:r>
              <a:rPr lang="en-US" altLang="ko-KR" dirty="0"/>
              <a:t>(QCOW2, RAW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ko-KR" altLang="en-US" dirty="0"/>
              <a:t>이미지 메타데이터 관리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연동되어 </a:t>
            </a:r>
            <a:r>
              <a:rPr lang="en-US" altLang="ko-KR" dirty="0"/>
              <a:t>VM </a:t>
            </a:r>
            <a:r>
              <a:rPr lang="ko-KR" altLang="en-US" dirty="0"/>
              <a:t>인스턴스 생성 시 필요한 이미지 제공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  <a:endParaRPr lang="en-US" altLang="ko-KR" dirty="0"/>
          </a:p>
          <a:p>
            <a:pPr lvl="1"/>
            <a:r>
              <a:rPr lang="en-US" altLang="ko-KR" dirty="0"/>
              <a:t>Horizon</a:t>
            </a:r>
            <a:r>
              <a:rPr lang="ko-KR" altLang="en-US" dirty="0"/>
              <a:t>을 통해 이미지 관리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966037-59DA-C8F0-D53F-E4A9690A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DECC9B-DFF4-C0FE-38E5-4F462D1E35C3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Glance</a:t>
            </a:r>
          </a:p>
          <a:p>
            <a:pPr algn="l"/>
            <a:r>
              <a:rPr lang="fr-FR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Image service</a:t>
            </a: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702C81-7C7C-0FA4-88EF-D9034F578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017" y="4339285"/>
            <a:ext cx="1650880" cy="138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OpenStack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시연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OpenStack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컴포넌트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413977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OpenStack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6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CD3FA-AC88-26FD-5E2F-F4CB7F8A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AA1E5-3FEE-66F2-94C9-08D9E10E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실제로 어떻게 동작하는가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https://jcloud.jbnu.ac.kr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대의 물리 서버로 구성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대</a:t>
            </a:r>
            <a:r>
              <a:rPr lang="en-US" altLang="ko-KR" dirty="0"/>
              <a:t>: Controller</a:t>
            </a:r>
          </a:p>
          <a:p>
            <a:pPr lvl="2"/>
            <a:r>
              <a:rPr lang="ko-KR" altLang="en-US" dirty="0"/>
              <a:t>전체 서비스를 관리하는 역할</a:t>
            </a:r>
            <a:endParaRPr lang="en-US" altLang="ko-KR" dirty="0"/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대</a:t>
            </a:r>
            <a:r>
              <a:rPr lang="en-US" altLang="ko-KR" dirty="0"/>
              <a:t>: Compute</a:t>
            </a:r>
          </a:p>
          <a:p>
            <a:pPr lvl="2"/>
            <a:r>
              <a:rPr lang="ko-KR" altLang="en-US" dirty="0" err="1"/>
              <a:t>가상화된</a:t>
            </a:r>
            <a:r>
              <a:rPr lang="ko-KR" altLang="en-US" dirty="0"/>
              <a:t> 자원들을 사용자에게 제공하는 역할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AFE43-D7D9-751F-52C2-21FCBA19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919712-F93F-410A-8174-BAF426FA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9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OpenStack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컴포넌트</a:t>
            </a:r>
            <a:endParaRPr lang="ko-KR" altLang="en-US" sz="6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9F7E30EA-BA92-EDC2-AE7B-374128CB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프로젝트들</a:t>
            </a:r>
          </a:p>
        </p:txBody>
      </p:sp>
      <p:pic>
        <p:nvPicPr>
          <p:cNvPr id="6" name="Picture 2" descr="OpenStack Cloud landscape map">
            <a:extLst>
              <a:ext uri="{FF2B5EF4-FFF2-40B4-BE49-F238E27FC236}">
                <a16:creationId xmlns:a16="http://schemas.microsoft.com/office/drawing/2014/main" id="{2C7903FB-0B4B-5865-6D28-6B62257D8E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53" y="965200"/>
            <a:ext cx="9860844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A4CA14-5379-E63D-8FAC-8E40BF0D93BA}"/>
              </a:ext>
            </a:extLst>
          </p:cNvPr>
          <p:cNvSpPr/>
          <p:nvPr/>
        </p:nvSpPr>
        <p:spPr>
          <a:xfrm>
            <a:off x="5599813" y="1869972"/>
            <a:ext cx="567070" cy="256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E8BE5C-F1BA-5297-97DA-0BEB08ECB3D8}"/>
              </a:ext>
            </a:extLst>
          </p:cNvPr>
          <p:cNvSpPr/>
          <p:nvPr/>
        </p:nvSpPr>
        <p:spPr>
          <a:xfrm>
            <a:off x="1959933" y="2178317"/>
            <a:ext cx="953387" cy="256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906A93-C7E3-2667-10C9-1E85B80F32C6}"/>
              </a:ext>
            </a:extLst>
          </p:cNvPr>
          <p:cNvSpPr/>
          <p:nvPr/>
        </p:nvSpPr>
        <p:spPr>
          <a:xfrm>
            <a:off x="4136064" y="3439632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DC4DE8-4490-F96C-E04B-CAA46AC32CA1}"/>
              </a:ext>
            </a:extLst>
          </p:cNvPr>
          <p:cNvSpPr/>
          <p:nvPr/>
        </p:nvSpPr>
        <p:spPr>
          <a:xfrm>
            <a:off x="6939515" y="3429000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CB25B6-8909-28CC-93E6-78745D88B64E}"/>
              </a:ext>
            </a:extLst>
          </p:cNvPr>
          <p:cNvSpPr/>
          <p:nvPr/>
        </p:nvSpPr>
        <p:spPr>
          <a:xfrm>
            <a:off x="3997841" y="4208720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9BCDCD-1098-0ABA-377F-E9EEF900605C}"/>
              </a:ext>
            </a:extLst>
          </p:cNvPr>
          <p:cNvSpPr/>
          <p:nvPr/>
        </p:nvSpPr>
        <p:spPr>
          <a:xfrm>
            <a:off x="4357575" y="4601866"/>
            <a:ext cx="3545959" cy="6577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07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B8B17-3872-E492-8889-4697AC69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구조 그림들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8A2F0-CD66-84F6-9655-86EE1964B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https://docs.openstack.org/install-guide/get-started-with-openstack.html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746361-26D5-705C-8B46-9697E57E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26" name="Picture 2" descr="OpenStack conceptual architecture">
            <a:extLst>
              <a:ext uri="{FF2B5EF4-FFF2-40B4-BE49-F238E27FC236}">
                <a16:creationId xmlns:a16="http://schemas.microsoft.com/office/drawing/2014/main" id="{F395EB1F-4A79-D5F8-6DED-26BD61D4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679" y="1686921"/>
            <a:ext cx="5826642" cy="470839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0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B8B17-3872-E492-8889-4697AC69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구조 그림들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8A2F0-CD66-84F6-9655-86EE1964B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https://docs.openstack.org/install-guide/get-started-with-openstack.html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746361-26D5-705C-8B46-9697E57E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8ADDB-8DFD-CF5F-BF45-93CA8D88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87" y="1604871"/>
            <a:ext cx="10010540" cy="47771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7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820C-8BEA-6647-BCA5-CD2B4B23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노드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B0C95-C65F-8789-756E-5ED097880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Controller</a:t>
            </a:r>
          </a:p>
          <a:p>
            <a:pPr lvl="1"/>
            <a:r>
              <a:rPr lang="ko-KR" altLang="en-US" dirty="0"/>
              <a:t>전체 서비스의 관리</a:t>
            </a:r>
            <a:r>
              <a:rPr lang="en-US" altLang="ko-KR" dirty="0"/>
              <a:t>, </a:t>
            </a:r>
            <a:r>
              <a:rPr lang="ko-KR" altLang="en-US" dirty="0"/>
              <a:t>웹 인터페이스 제공하는 서버</a:t>
            </a:r>
            <a:endParaRPr lang="en-US" altLang="ko-KR" dirty="0"/>
          </a:p>
          <a:p>
            <a:pPr lvl="1"/>
            <a:r>
              <a:rPr lang="ko-KR" altLang="en-US" dirty="0"/>
              <a:t>높은 </a:t>
            </a:r>
            <a:r>
              <a:rPr lang="en-US" altLang="ko-KR" dirty="0"/>
              <a:t>CPU </a:t>
            </a:r>
            <a:r>
              <a:rPr lang="ko-KR" altLang="en-US" dirty="0"/>
              <a:t>클럭</a:t>
            </a:r>
            <a:r>
              <a:rPr lang="en-US" altLang="ko-KR" dirty="0"/>
              <a:t>, </a:t>
            </a:r>
            <a:r>
              <a:rPr lang="ko-KR" altLang="en-US" dirty="0"/>
              <a:t>적은 코어</a:t>
            </a:r>
            <a:r>
              <a:rPr lang="en-US" altLang="ko-KR" dirty="0"/>
              <a:t>, </a:t>
            </a:r>
            <a:r>
              <a:rPr lang="ko-KR" altLang="en-US" dirty="0"/>
              <a:t>적당한 메모리</a:t>
            </a:r>
            <a:endParaRPr lang="en-US" altLang="ko-KR" dirty="0"/>
          </a:p>
          <a:p>
            <a:r>
              <a:rPr lang="en-US" altLang="ko-KR" dirty="0"/>
              <a:t>Compute</a:t>
            </a:r>
          </a:p>
          <a:p>
            <a:pPr lvl="1"/>
            <a:r>
              <a:rPr lang="ko-KR" altLang="en-US" dirty="0"/>
              <a:t>실제 </a:t>
            </a:r>
            <a:r>
              <a:rPr lang="en-US" altLang="ko-KR" dirty="0"/>
              <a:t>VM</a:t>
            </a:r>
            <a:r>
              <a:rPr lang="ko-KR" altLang="en-US" dirty="0"/>
              <a:t>을 생성</a:t>
            </a:r>
            <a:r>
              <a:rPr lang="en-US" altLang="ko-KR" dirty="0"/>
              <a:t>, </a:t>
            </a:r>
            <a:r>
              <a:rPr lang="ko-KR" altLang="en-US" dirty="0"/>
              <a:t>제공하는 서버</a:t>
            </a:r>
            <a:endParaRPr lang="en-US" altLang="ko-KR" dirty="0"/>
          </a:p>
          <a:p>
            <a:pPr lvl="1"/>
            <a:r>
              <a:rPr lang="ko-KR" altLang="en-US" dirty="0"/>
              <a:t>많은 코어</a:t>
            </a:r>
            <a:r>
              <a:rPr lang="en-US" altLang="ko-KR" dirty="0"/>
              <a:t>, </a:t>
            </a:r>
            <a:r>
              <a:rPr lang="ko-KR" altLang="en-US" dirty="0"/>
              <a:t>많은 메모리</a:t>
            </a:r>
            <a:r>
              <a:rPr lang="en-US" altLang="ko-KR" dirty="0"/>
              <a:t>, (</a:t>
            </a:r>
            <a:r>
              <a:rPr lang="ko-KR" altLang="en-US" dirty="0"/>
              <a:t>많은 스토리지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기타</a:t>
            </a:r>
            <a:endParaRPr lang="en-US" altLang="ko-KR" dirty="0"/>
          </a:p>
          <a:p>
            <a:pPr lvl="1"/>
            <a:r>
              <a:rPr lang="en-US" altLang="ko-KR" dirty="0"/>
              <a:t>Block storage, Object storage</a:t>
            </a:r>
          </a:p>
          <a:p>
            <a:r>
              <a:rPr lang="ko-KR" altLang="en-US" dirty="0"/>
              <a:t>노드 구성 방식</a:t>
            </a:r>
            <a:endParaRPr lang="en-US" altLang="ko-KR" dirty="0"/>
          </a:p>
          <a:p>
            <a:pPr lvl="1"/>
            <a:r>
              <a:rPr lang="ko-KR" altLang="en-US" dirty="0"/>
              <a:t>일반적인 구조</a:t>
            </a:r>
            <a:r>
              <a:rPr lang="en-US" altLang="ko-KR" dirty="0"/>
              <a:t>: </a:t>
            </a:r>
            <a:r>
              <a:rPr lang="ko-KR" altLang="en-US" dirty="0"/>
              <a:t>컨트롤러 </a:t>
            </a:r>
            <a:r>
              <a:rPr lang="en-US" altLang="ko-KR" dirty="0"/>
              <a:t>1 + </a:t>
            </a:r>
            <a:r>
              <a:rPr lang="ko-KR" altLang="en-US" dirty="0" err="1"/>
              <a:t>컴퓨트</a:t>
            </a:r>
            <a:r>
              <a:rPr lang="ko-KR" altLang="en-US" dirty="0"/>
              <a:t> </a:t>
            </a:r>
            <a:r>
              <a:rPr lang="en-US" altLang="ko-KR" dirty="0"/>
              <a:t>N (+ </a:t>
            </a:r>
            <a:r>
              <a:rPr lang="ko-KR" altLang="en-US" dirty="0"/>
              <a:t>스토리지 </a:t>
            </a:r>
            <a:r>
              <a:rPr lang="en-US" altLang="ko-KR" dirty="0"/>
              <a:t>M)</a:t>
            </a:r>
          </a:p>
          <a:p>
            <a:pPr lvl="1"/>
            <a:r>
              <a:rPr lang="ko-KR" altLang="en-US" dirty="0"/>
              <a:t>이중화</a:t>
            </a:r>
            <a:r>
              <a:rPr lang="en-US" altLang="ko-KR" dirty="0"/>
              <a:t>(HA) </a:t>
            </a:r>
            <a:r>
              <a:rPr lang="ko-KR" altLang="en-US" dirty="0"/>
              <a:t>구조</a:t>
            </a:r>
            <a:r>
              <a:rPr lang="en-US" altLang="ko-KR" dirty="0"/>
              <a:t>: </a:t>
            </a:r>
            <a:r>
              <a:rPr lang="ko-KR" altLang="en-US" dirty="0"/>
              <a:t>컨트롤러 </a:t>
            </a:r>
            <a:r>
              <a:rPr lang="en-US" altLang="ko-KR" dirty="0"/>
              <a:t>3 + </a:t>
            </a:r>
            <a:r>
              <a:rPr lang="ko-KR" altLang="en-US" dirty="0" err="1"/>
              <a:t>컴퓨트</a:t>
            </a:r>
            <a:r>
              <a:rPr lang="ko-KR" altLang="en-US" dirty="0"/>
              <a:t> </a:t>
            </a:r>
            <a:r>
              <a:rPr lang="en-US" altLang="ko-KR" dirty="0"/>
              <a:t>N (+ </a:t>
            </a:r>
            <a:r>
              <a:rPr lang="ko-KR" altLang="en-US" dirty="0"/>
              <a:t>스토리지 </a:t>
            </a:r>
            <a:r>
              <a:rPr lang="en-US" altLang="ko-KR" dirty="0"/>
              <a:t>M)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E991E-0D62-D0D6-C7BC-EFD11333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9" name="Picture 4" descr="Hardware requirements">
            <a:extLst>
              <a:ext uri="{FF2B5EF4-FFF2-40B4-BE49-F238E27FC236}">
                <a16:creationId xmlns:a16="http://schemas.microsoft.com/office/drawing/2014/main" id="{F97B4CC1-007B-F3E2-8D20-2E0FA6CC1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916" y="1065540"/>
            <a:ext cx="5054258" cy="44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A97860-3747-DCC3-BB61-E496BF5E22E6}"/>
              </a:ext>
            </a:extLst>
          </p:cNvPr>
          <p:cNvSpPr txBox="1"/>
          <p:nvPr/>
        </p:nvSpPr>
        <p:spPr>
          <a:xfrm>
            <a:off x="8369197" y="6143227"/>
            <a:ext cx="3822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Architecture Design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57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13396</TotalTime>
  <Words>812</Words>
  <Application>Microsoft Office PowerPoint</Application>
  <PresentationFormat>와이드스크린</PresentationFormat>
  <Paragraphs>185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Open Sans</vt:lpstr>
      <vt:lpstr>(한글 글꼴 사용)</vt:lpstr>
      <vt:lpstr>맑은 고딕</vt:lpstr>
      <vt:lpstr>KoPub돋움체 Light</vt:lpstr>
      <vt:lpstr>KoPubWorld돋움체 Medium</vt:lpstr>
      <vt:lpstr>Wingdings</vt:lpstr>
      <vt:lpstr>KoPub돋움체 Bold</vt:lpstr>
      <vt:lpstr>KoPubWorld돋움체 Light</vt:lpstr>
      <vt:lpstr>Arial</vt:lpstr>
      <vt:lpstr>KoPubWorld돋움체 Bold</vt:lpstr>
      <vt:lpstr>KoPub돋움체 Medium</vt:lpstr>
      <vt:lpstr>Office 테마</vt:lpstr>
      <vt:lpstr>PowerPoint 프레젠테이션</vt:lpstr>
      <vt:lpstr>PowerPoint 프레젠테이션</vt:lpstr>
      <vt:lpstr>1. OpenStack 시연</vt:lpstr>
      <vt:lpstr>시연</vt:lpstr>
      <vt:lpstr>2. OpenStack 컴포넌트</vt:lpstr>
      <vt:lpstr>오픈스택 프로젝트들</vt:lpstr>
      <vt:lpstr>복잡한 구조 그림들…</vt:lpstr>
      <vt:lpstr>복잡한 구조 그림들…</vt:lpstr>
      <vt:lpstr>노드 역할</vt:lpstr>
      <vt:lpstr>최소 구성 예제</vt:lpstr>
      <vt:lpstr>컨트롤러와 컴퓨트 양쪽에 서비스가 있는 경우</vt:lpstr>
      <vt:lpstr>Nova 구조</vt:lpstr>
      <vt:lpstr>Nova</vt:lpstr>
      <vt:lpstr>Neutron</vt:lpstr>
      <vt:lpstr>Keystone </vt:lpstr>
      <vt:lpstr>Placement </vt:lpstr>
      <vt:lpstr>Horizon </vt:lpstr>
      <vt:lpstr>Cinder </vt:lpstr>
      <vt:lpstr>Glance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240</cp:revision>
  <cp:lastPrinted>2022-12-21T02:49:19Z</cp:lastPrinted>
  <dcterms:created xsi:type="dcterms:W3CDTF">2022-12-19T00:58:46Z</dcterms:created>
  <dcterms:modified xsi:type="dcterms:W3CDTF">2024-09-10T00:58:22Z</dcterms:modified>
</cp:coreProperties>
</file>